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3A5A"/>
    <a:srgbClr val="384555"/>
    <a:srgbClr val="69CEF8"/>
    <a:srgbClr val="119CEF"/>
    <a:srgbClr val="1393EC"/>
    <a:srgbClr val="54EEE4"/>
    <a:srgbClr val="4B4AFE"/>
    <a:srgbClr val="224178"/>
    <a:srgbClr val="39336F"/>
    <a:srgbClr val="140E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31308" autoAdjust="0"/>
  </p:normalViewPr>
  <p:slideViewPr>
    <p:cSldViewPr snapToGrid="0">
      <p:cViewPr varScale="1">
        <p:scale>
          <a:sx n="22" d="100"/>
          <a:sy n="22" d="100"/>
        </p:scale>
        <p:origin x="255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BC56C-86AB-4B45-898C-2DB19CF26693}" type="datetimeFigureOut">
              <a:rPr lang="uk-UA" smtClean="0"/>
              <a:t>19.03.2024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6E329-BE31-4A2A-8383-FBB7D402803C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6358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Дані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статично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необроблена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необроблена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інформація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Наприклад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ім’я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позначки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тощо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комп’ютерній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мові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частина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інформації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яку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можна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перевести у форму для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ефективного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переміщення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обробки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називається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даними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E329-BE31-4A2A-8383-FBB7D402803C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24446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Аналітичні бази даних, також відомі як онлайн-аналітична обробка (</a:t>
            </a:r>
            <a:r>
              <a:rPr lang="en-US" dirty="0"/>
              <a:t>OLAP), </a:t>
            </a:r>
            <a:r>
              <a:rPr lang="uk-UA" dirty="0"/>
              <a:t>призначені для обробки великих обсягів даних і забезпечують швидкі запити та можливості аналізу.</a:t>
            </a:r>
          </a:p>
          <a:p>
            <a:r>
              <a:rPr lang="uk-UA" dirty="0"/>
              <a:t>Вони оптимізовані для складних аналітичних запитів, а не для обробки транзакцій.</a:t>
            </a:r>
          </a:p>
          <a:p>
            <a:r>
              <a:rPr lang="uk-UA" b="1" dirty="0"/>
              <a:t>Особливості аналітичних баз даних</a:t>
            </a:r>
          </a:p>
          <a:p>
            <a:r>
              <a:rPr lang="uk-UA" dirty="0"/>
              <a:t>Розширені можливості запитів: аналітичні бази даних забезпечують потужні можливості запитів, включаючи складні об’єднання, багатовимірний аналіз, ієрархічні запити та фільтрацію.</a:t>
            </a:r>
          </a:p>
          <a:p>
            <a:r>
              <a:rPr lang="uk-UA" b="1" dirty="0"/>
              <a:t>Масштабованість: </a:t>
            </a:r>
            <a:r>
              <a:rPr lang="uk-UA" dirty="0"/>
              <a:t>аналітичні бази даних розроблені для горизонтального масштабування, що дозволяє організаціям обробляти зростаючі обсяги даних з часом.</a:t>
            </a:r>
          </a:p>
          <a:p>
            <a:r>
              <a:rPr lang="uk-UA" b="1" dirty="0"/>
              <a:t>Інтеграція даних: </a:t>
            </a:r>
            <a:r>
              <a:rPr lang="uk-UA" dirty="0"/>
              <a:t>аналітичні бази даних часто підтримують інтеграцію даних із різних джерел, включаючи сховища даних, озера даних і оперативні бази даних.</a:t>
            </a:r>
          </a:p>
          <a:p>
            <a:r>
              <a:rPr lang="uk-UA" b="1" dirty="0"/>
              <a:t>Онлайнове оновлення та аналіз у реальному часі</a:t>
            </a:r>
            <a:r>
              <a:rPr lang="uk-UA" dirty="0"/>
              <a:t>. Деякі аналітичні бази даних підтримують оновлення даних майже в реальному часі, що дозволяє користувачам аналізувати найновіші доступні дані. Ця функція корисна в ситуаціях, коли статистичні дані в реальному часі є критичними, наприклад у фінансових програмах або програмах електронної комерції.</a:t>
            </a:r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E329-BE31-4A2A-8383-FBB7D402803C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37933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Операційні бази даних, також відомі як бази даних онлайн-обробки транзакцій (</a:t>
            </a:r>
            <a:r>
              <a:rPr lang="en-US" dirty="0"/>
              <a:t>OLTP), </a:t>
            </a:r>
            <a:r>
              <a:rPr lang="uk-UA" dirty="0"/>
              <a:t>призначені для виконання повсякденних </a:t>
            </a:r>
            <a:r>
              <a:rPr lang="uk-UA" dirty="0" err="1"/>
              <a:t>транзакційних</a:t>
            </a:r>
            <a:r>
              <a:rPr lang="uk-UA" dirty="0"/>
              <a:t> операцій організації. Вони оптимізовані для високошвидкісної обробки даних, одночасного доступу та цілісності. </a:t>
            </a:r>
          </a:p>
          <a:p>
            <a:r>
              <a:rPr lang="uk-UA" b="1" dirty="0"/>
              <a:t>Особливості оперативних баз даних</a:t>
            </a:r>
          </a:p>
          <a:p>
            <a:r>
              <a:rPr lang="uk-UA" b="1" dirty="0"/>
              <a:t>Обробка транзакцій</a:t>
            </a:r>
            <a:r>
              <a:rPr lang="uk-UA" dirty="0"/>
              <a:t>. Операційні бази даних відмінно справляються з великими обсягами транзакцій, наприклад створенням, оновленням і видаленням записів. </a:t>
            </a:r>
            <a:r>
              <a:rPr lang="uk-UA" b="1" dirty="0"/>
              <a:t>Швидке отримання даних: </a:t>
            </a:r>
            <a:r>
              <a:rPr lang="uk-UA" dirty="0"/>
              <a:t>операційні бази даних надають пріоритет швидким операціям читання та запису. Вони оптимізовані для швидкого пошуку певних записів або невеликих підмножин даних, що забезпечує ефективний доступ до даних для обробки транзакцій у реальному часі.</a:t>
            </a:r>
          </a:p>
          <a:p>
            <a:r>
              <a:rPr lang="uk-UA" b="1" dirty="0"/>
              <a:t>Система керування реляційною базою даних (</a:t>
            </a:r>
            <a:r>
              <a:rPr lang="en-US" b="1" dirty="0"/>
              <a:t>RDBMS): </a:t>
            </a:r>
            <a:r>
              <a:rPr lang="uk-UA" dirty="0"/>
              <a:t>багато оперативних баз даних базуються на реляційній моделі та використовують </a:t>
            </a:r>
            <a:r>
              <a:rPr lang="en-US" dirty="0"/>
              <a:t>SQL </a:t>
            </a:r>
            <a:r>
              <a:rPr lang="uk-UA" dirty="0"/>
              <a:t>як стандартну мову запитів. РСУБД забезпечують надійні можливості керування даними, включаючи індексування, посилальну цілісність і нормалізацію.</a:t>
            </a:r>
          </a:p>
          <a:p>
            <a:r>
              <a:rPr lang="uk-UA" b="1" dirty="0"/>
              <a:t>Висока доступність і </a:t>
            </a:r>
            <a:r>
              <a:rPr lang="uk-UA" b="1" dirty="0" err="1"/>
              <a:t>відмовостійкість</a:t>
            </a:r>
            <a:r>
              <a:rPr lang="uk-UA" b="1" dirty="0"/>
              <a:t>: </a:t>
            </a:r>
            <a:r>
              <a:rPr lang="uk-UA" dirty="0"/>
              <a:t>Оперативні бази даних розроблені для забезпечення високої доступності та </a:t>
            </a:r>
            <a:r>
              <a:rPr lang="uk-UA" dirty="0" err="1"/>
              <a:t>відмовостійкості</a:t>
            </a:r>
            <a:r>
              <a:rPr lang="uk-UA" dirty="0"/>
              <a:t>. Вони використовують такі методи, як реплікація, кластеризація та автоматичне резервне копіювання, щоб забезпечити постійний доступ до даних і мінімізувати час простою.</a:t>
            </a:r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E329-BE31-4A2A-8383-FBB7D402803C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96318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OpenSearch — </a:t>
            </a:r>
            <a:r>
              <a:rPr lang="uk-UA" dirty="0"/>
              <a:t>це пошуковий і аналітичний пакет із відкритим вихідним кодом, отриманий від </a:t>
            </a:r>
            <a:r>
              <a:rPr lang="en-US" dirty="0"/>
              <a:t>Elasticsearch 7.10.2 </a:t>
            </a:r>
            <a:r>
              <a:rPr lang="uk-UA" dirty="0"/>
              <a:t>і </a:t>
            </a:r>
            <a:r>
              <a:rPr lang="en-US" dirty="0"/>
              <a:t>Kibana 7.10.2 </a:t>
            </a:r>
            <a:r>
              <a:rPr lang="uk-UA" dirty="0"/>
              <a:t>з ліцензією </a:t>
            </a:r>
            <a:r>
              <a:rPr lang="en-US" dirty="0"/>
              <a:t>Apache 2.0. </a:t>
            </a:r>
            <a:r>
              <a:rPr lang="uk-UA" dirty="0"/>
              <a:t>Як і </a:t>
            </a:r>
            <a:r>
              <a:rPr lang="en-US" dirty="0"/>
              <a:t>Elasticsearch, </a:t>
            </a:r>
            <a:r>
              <a:rPr lang="uk-UA" dirty="0"/>
              <a:t>він забезпечує широкомасштабний пошук із широким спектром функцій із такими функціями, як повнотекстовий пошук, розподілений пошук, аналітика та аналіз даних у реальному часі. </a:t>
            </a:r>
            <a:r>
              <a:rPr lang="en-US" dirty="0"/>
              <a:t>OpenSearch </a:t>
            </a:r>
            <a:r>
              <a:rPr lang="uk-UA" dirty="0"/>
              <a:t>застосовується до різних варіантів використання, як-от пошук на веб-сайтах, корпоративний пошук, бізнес-аналітика та аналіз великих даних. </a:t>
            </a:r>
            <a:r>
              <a:rPr lang="en-US" dirty="0"/>
              <a:t>OpenSearch </a:t>
            </a:r>
            <a:r>
              <a:rPr lang="uk-UA" dirty="0"/>
              <a:t>спонсорується </a:t>
            </a:r>
            <a:r>
              <a:rPr lang="en-US" dirty="0"/>
              <a:t>Amazon Web Services (AWS) </a:t>
            </a:r>
            <a:r>
              <a:rPr lang="uk-UA" dirty="0"/>
              <a:t>і надається за ліцензією </a:t>
            </a:r>
            <a:r>
              <a:rPr lang="en-US" dirty="0"/>
              <a:t>Apache 2.0. </a:t>
            </a:r>
            <a:r>
              <a:rPr lang="uk-UA" dirty="0"/>
              <a:t>Однак його спільнота та впровадження значно менші, ніж у оригінального проекту </a:t>
            </a:r>
            <a:r>
              <a:rPr lang="en-US" dirty="0"/>
              <a:t>Elasticsearch. </a:t>
            </a:r>
            <a:r>
              <a:rPr lang="uk-UA" dirty="0"/>
              <a:t>Проект </a:t>
            </a:r>
            <a:r>
              <a:rPr lang="en-US" dirty="0"/>
              <a:t>OpenSearch </a:t>
            </a:r>
            <a:r>
              <a:rPr lang="uk-UA" dirty="0"/>
              <a:t>є основою для служби </a:t>
            </a:r>
            <a:r>
              <a:rPr lang="en-US" dirty="0"/>
              <a:t>Amazon OpenSearch, </a:t>
            </a:r>
            <a:r>
              <a:rPr lang="uk-UA" dirty="0"/>
              <a:t>яка надає керовану версію </a:t>
            </a:r>
            <a:r>
              <a:rPr lang="en-US" dirty="0"/>
              <a:t>OpenSearch </a:t>
            </a:r>
            <a:r>
              <a:rPr lang="uk-UA" dirty="0"/>
              <a:t>в інфраструктурі </a:t>
            </a:r>
            <a:r>
              <a:rPr lang="en-US" dirty="0"/>
              <a:t>Amazon.</a:t>
            </a:r>
            <a:br>
              <a:rPr lang="en-US" dirty="0"/>
            </a:br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E329-BE31-4A2A-8383-FBB7D402803C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9022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Основні компоненти </a:t>
            </a:r>
            <a:r>
              <a:rPr lang="en-US" dirty="0"/>
              <a:t>OpenSearch </a:t>
            </a:r>
            <a:r>
              <a:rPr lang="uk-UA" dirty="0"/>
              <a:t>включають кластери, вузли, індекси та документи. </a:t>
            </a:r>
          </a:p>
          <a:p>
            <a:r>
              <a:rPr lang="uk-UA" dirty="0"/>
              <a:t>Кластери складаються з кількох вузлів, кожен з яких виконує певні ролі, такі як головний вузол, вузли даних або вузли прийому. Індекси впорядковують документи зі схожими характеристиками, а документи — це окремі одиниці інформації, що зберігаються у форматі </a:t>
            </a:r>
            <a:r>
              <a:rPr lang="en-US" dirty="0"/>
              <a:t>JSON.</a:t>
            </a:r>
            <a:endParaRPr lang="uk-UA" dirty="0"/>
          </a:p>
          <a:p>
            <a:r>
              <a:rPr lang="uk-UA" dirty="0"/>
              <a:t>Координаційні вузли керують запитами на маршрутизацію в кластері, тоді як </a:t>
            </a:r>
            <a:r>
              <a:rPr lang="uk-UA" dirty="0" err="1"/>
              <a:t>шардинг</a:t>
            </a:r>
            <a:r>
              <a:rPr lang="uk-UA" dirty="0"/>
              <a:t> розділяє індекси на кілька частин для ефективного розподілу між вузлами, що забезпечує масштабованість і покращує продуктивність.</a:t>
            </a:r>
          </a:p>
          <a:p>
            <a:r>
              <a:rPr lang="en-US" dirty="0"/>
              <a:t>OpenSearch </a:t>
            </a:r>
            <a:r>
              <a:rPr lang="uk-UA" dirty="0"/>
              <a:t>функціонує одночасно як пошукова система та сховище даних, використовуючи перевернуту структуру індексу для швидкого пошуку релевантних результатів із великих наборів даних. Він підтримує різні типи даних, включаючи структуровані, </a:t>
            </a:r>
            <a:r>
              <a:rPr lang="uk-UA" dirty="0" err="1"/>
              <a:t>напівструктуровані</a:t>
            </a:r>
            <a:r>
              <a:rPr lang="uk-UA" dirty="0"/>
              <a:t> та неструктуровані дані.</a:t>
            </a:r>
          </a:p>
          <a:p>
            <a:r>
              <a:rPr lang="en-US" dirty="0"/>
              <a:t>OpenSearch Dashboards, </a:t>
            </a:r>
            <a:r>
              <a:rPr lang="uk-UA" dirty="0"/>
              <a:t>платформа аналітики та візуалізації, дозволяє користувачам візуалізувати дані за допомогою діаграм, таблиць і карт. Завдяки інтуїтивно зрозумілому інтерфейсу користувача він спрощує керування даними, виконання запитів і візуалізацію результатів, обслуговуючи користувачів будь-якого рівня кваліфікації.</a:t>
            </a:r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E329-BE31-4A2A-8383-FBB7D402803C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6602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b="1" dirty="0"/>
              <a:t>Організація даних: </a:t>
            </a:r>
            <a:r>
              <a:rPr lang="uk-UA" dirty="0"/>
              <a:t>Бази даних зазвичай організовують інформацію в таблиці з рядками та стовпцями. Кожен рядок представляє запис або запис, а кожен стовпець представляє окрему характеристику даних або поле. Різні типи баз даних унікально реалізують цю ідею.</a:t>
            </a:r>
            <a:br>
              <a:rPr lang="en-US" dirty="0"/>
            </a:br>
            <a:r>
              <a:rPr lang="uk-UA" b="1" dirty="0"/>
              <a:t>Управління даними: </a:t>
            </a:r>
            <a:r>
              <a:rPr lang="uk-UA" dirty="0"/>
              <a:t>бази даних надають кілька механізмів для створення, оновлення та видалення даних. Вони пропонують функціональні можливості для запитів і отримання даних на основі певних критеріїв, що дозволяє користувачам отримувати значущу інформацію зі збережених даних.</a:t>
            </a:r>
            <a:br>
              <a:rPr lang="en-US" dirty="0"/>
            </a:br>
            <a:r>
              <a:rPr lang="uk-UA" b="1" dirty="0"/>
              <a:t>Цілісність даних: </a:t>
            </a:r>
            <a:r>
              <a:rPr lang="uk-UA" dirty="0"/>
              <a:t>Бази даних забезпечують цілісність даних шляхом впровадження правил і обмежень для забезпечення точності, узгодженості та надійності для всіх процесів, пов’язаних з даними. </a:t>
            </a:r>
            <a:endParaRPr lang="en-US" dirty="0"/>
          </a:p>
          <a:p>
            <a:r>
              <a:rPr lang="uk-UA" b="1" dirty="0"/>
              <a:t>Зв’язки між даними: </a:t>
            </a:r>
            <a:r>
              <a:rPr lang="uk-UA" dirty="0"/>
              <a:t>бази даних дозволяють встановлювати зв’язки між різними таблицями, уможливлюючи представлення складних структур даних і асоціацій. Ці зв’язки включають зв’язки «один до одного», «один до багатьох» і «багато до багатьох» між елементами даних.</a:t>
            </a:r>
            <a:endParaRPr lang="en-US" dirty="0"/>
          </a:p>
          <a:p>
            <a:r>
              <a:rPr lang="uk-UA" b="1" dirty="0"/>
              <a:t>Безпека даних: </a:t>
            </a:r>
            <a:r>
              <a:rPr lang="uk-UA" dirty="0"/>
              <a:t>бази даних мають власні механізми безпеки для захисту конфіденційних даних. Вони включають методи контролю доступу, шифрування та автентифікацію користувачів, щоб гарантувати, що лише авторизовані користувачі можуть отримати доступ і змінити дані.</a:t>
            </a:r>
            <a:endParaRPr lang="en-US" dirty="0"/>
          </a:p>
          <a:p>
            <a:r>
              <a:rPr lang="uk-UA" b="1" dirty="0"/>
              <a:t>Масштабованість: </a:t>
            </a:r>
            <a:r>
              <a:rPr lang="uk-UA" dirty="0"/>
              <a:t>бази даних можуть керувати величезними обсягами даних і масштабуватися відповідно до зростаючих потреб. Різні типи баз даних забезпечують унікальні комбінації індексування, </a:t>
            </a:r>
            <a:r>
              <a:rPr lang="uk-UA" dirty="0" err="1"/>
              <a:t>кешування</a:t>
            </a:r>
            <a:r>
              <a:rPr lang="uk-UA" dirty="0"/>
              <a:t> та розділення для оптимізації продуктивності під час обробки та отримання даних.</a:t>
            </a:r>
            <a:endParaRPr lang="en-US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E329-BE31-4A2A-8383-FBB7D402803C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17382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Існує кілька способів класифікації баз даних. Ці різні типи баз даних групують популярні параметри за моделлю даних, способом розміщення бази даних і дизайном бази даних.</a:t>
            </a:r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E329-BE31-4A2A-8383-FBB7D402803C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09717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b="1" dirty="0"/>
              <a:t>Реляційні бази даних </a:t>
            </a:r>
            <a:r>
              <a:rPr lang="uk-UA" dirty="0"/>
              <a:t>— це системи керування базами даних (СУБД), які зберігають і організовують дані в табличній формі, що складається з таблиць із рядками та стовпцями. </a:t>
            </a:r>
          </a:p>
          <a:p>
            <a:r>
              <a:rPr lang="uk-UA" b="1" dirty="0"/>
              <a:t>Основні поняття реляційної бази даних</a:t>
            </a:r>
            <a:r>
              <a:rPr lang="uk-UA" dirty="0"/>
              <a:t> </a:t>
            </a:r>
          </a:p>
          <a:p>
            <a:r>
              <a:rPr lang="uk-UA" b="1" dirty="0"/>
              <a:t>Таблиці: </a:t>
            </a:r>
            <a:r>
              <a:rPr lang="uk-UA" dirty="0"/>
              <a:t>дані зберігаються в таблицях, що представляють окремий об’єкт або тип даних. Кожен рядок у таблиці представляє запис або примірник сутності, а кожен стовпець представляє окремий атрибут або характеристику. </a:t>
            </a:r>
          </a:p>
          <a:p>
            <a:r>
              <a:rPr lang="uk-UA" b="1" dirty="0"/>
              <a:t>Зв’язки: </a:t>
            </a:r>
            <a:r>
              <a:rPr lang="uk-UA" dirty="0"/>
              <a:t>ключі використовуються для побудови </a:t>
            </a:r>
            <a:r>
              <a:rPr lang="uk-UA" dirty="0" err="1"/>
              <a:t>зв’язків</a:t>
            </a:r>
            <a:r>
              <a:rPr lang="uk-UA" dirty="0"/>
              <a:t> між таблицями. Первинний ключ унікально ідентифікує кожен запис у таблиці, тоді як зовнішні ключі створюють асоціації між таблицями, посилаючись на первинний ключ іншої таблиці. </a:t>
            </a:r>
          </a:p>
          <a:p>
            <a:r>
              <a:rPr lang="uk-UA" b="1" dirty="0"/>
              <a:t>Структурована мова запитів (</a:t>
            </a:r>
            <a:r>
              <a:rPr lang="en-US" b="1" dirty="0"/>
              <a:t>SQL): </a:t>
            </a:r>
            <a:r>
              <a:rPr lang="uk-UA" dirty="0"/>
              <a:t>реляційні бази даних використовують </a:t>
            </a:r>
            <a:r>
              <a:rPr lang="en-US" dirty="0"/>
              <a:t>SQL </a:t>
            </a:r>
            <a:r>
              <a:rPr lang="uk-UA" dirty="0"/>
              <a:t>для запитів і керування даними. </a:t>
            </a:r>
            <a:r>
              <a:rPr lang="en-US" dirty="0"/>
              <a:t>SQL </a:t>
            </a:r>
            <a:r>
              <a:rPr lang="uk-UA" dirty="0"/>
              <a:t>дозволяє отримувати, вставляти, оновлювати та видаляти записи в таблицях і виконувати складні операції, такі як об’єднання таблиць і агрегування даних. </a:t>
            </a:r>
          </a:p>
          <a:p>
            <a:r>
              <a:rPr lang="uk-UA" b="1" dirty="0"/>
              <a:t>Застосування реляційних баз даних</a:t>
            </a:r>
            <a:r>
              <a:rPr lang="uk-UA" dirty="0"/>
              <a:t> Бізнес-додатки Інтернет-банкінг і фінансові системи</a:t>
            </a:r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E329-BE31-4A2A-8383-FBB7D402803C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70256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b="1" dirty="0"/>
              <a:t>Об’єктно-орієнтовані бази даних (</a:t>
            </a:r>
            <a:r>
              <a:rPr lang="en-US" b="1" dirty="0"/>
              <a:t>OODBMS) </a:t>
            </a:r>
            <a:r>
              <a:rPr lang="en-US" dirty="0"/>
              <a:t>— </a:t>
            </a:r>
            <a:r>
              <a:rPr lang="uk-UA" dirty="0"/>
              <a:t>це системи керування базами даних, які, як і об’єктно-орієнтоване програмування, зберігають і обробляють дані в об’єктах</a:t>
            </a:r>
          </a:p>
          <a:p>
            <a:r>
              <a:rPr lang="uk-UA" b="1" dirty="0"/>
              <a:t>Характеристики об'єктно-орієнтованої бази даних</a:t>
            </a:r>
          </a:p>
          <a:p>
            <a:r>
              <a:rPr lang="uk-UA" b="1" dirty="0"/>
              <a:t>Об’єкти: </a:t>
            </a:r>
            <a:r>
              <a:rPr lang="uk-UA" dirty="0"/>
              <a:t>Об’єктно-орієнтовані системи управління базами даних (</a:t>
            </a:r>
            <a:r>
              <a:rPr lang="en-US" dirty="0"/>
              <a:t>OODBMS) </a:t>
            </a:r>
            <a:r>
              <a:rPr lang="uk-UA" dirty="0"/>
              <a:t>зберігають дані як об’єкти, </a:t>
            </a:r>
            <a:r>
              <a:rPr lang="uk-UA" dirty="0" err="1"/>
              <a:t>інкапсулюючи</a:t>
            </a:r>
            <a:r>
              <a:rPr lang="uk-UA" dirty="0"/>
              <a:t> дані та методи чи поведінку, які працюють з цими даними. Об’єктам можна призначати атрибути (дані) і методи (функції).</a:t>
            </a:r>
          </a:p>
          <a:p>
            <a:r>
              <a:rPr lang="uk-UA" b="1" dirty="0"/>
              <a:t>Успадкування</a:t>
            </a:r>
            <a:r>
              <a:rPr lang="uk-UA" dirty="0"/>
              <a:t>: </a:t>
            </a:r>
            <a:r>
              <a:rPr lang="en-US" dirty="0"/>
              <a:t>OODBMS </a:t>
            </a:r>
            <a:r>
              <a:rPr lang="uk-UA" dirty="0"/>
              <a:t>дозволяє об’єктам успадковувати властивості та поведінку від батьківських об’єктів.</a:t>
            </a:r>
          </a:p>
          <a:p>
            <a:r>
              <a:rPr lang="uk-UA" b="1" dirty="0"/>
              <a:t>Інкапсуляція:</a:t>
            </a:r>
            <a:r>
              <a:rPr lang="uk-UA" dirty="0"/>
              <a:t> </a:t>
            </a:r>
            <a:r>
              <a:rPr lang="en-US" dirty="0"/>
              <a:t>OODBMS </a:t>
            </a:r>
            <a:r>
              <a:rPr lang="uk-UA" dirty="0"/>
              <a:t>забезпечує інкапсуляцію, яка означає, що дані та операції об’єкта </a:t>
            </a:r>
            <a:r>
              <a:rPr lang="uk-UA" dirty="0" err="1"/>
              <a:t>інкапсульовані</a:t>
            </a:r>
            <a:r>
              <a:rPr lang="uk-UA" dirty="0"/>
              <a:t> та доступ до них можливий лише через визначені інтерфейси.</a:t>
            </a:r>
          </a:p>
          <a:p>
            <a:r>
              <a:rPr lang="uk-UA" b="1" dirty="0"/>
              <a:t>Зв’язки:</a:t>
            </a:r>
            <a:r>
              <a:rPr lang="uk-UA" dirty="0"/>
              <a:t> </a:t>
            </a:r>
            <a:r>
              <a:rPr lang="en-US" dirty="0"/>
              <a:t>OODBMS </a:t>
            </a:r>
            <a:r>
              <a:rPr lang="uk-UA" dirty="0"/>
              <a:t>допускає складні об’єктні зв’язки, такі як «один до одного», «один до багатьох» і «багато до багатьох». Об’єкти можна з’єднувати за допомогою посилань або вказівників.</a:t>
            </a:r>
          </a:p>
          <a:p>
            <a:r>
              <a:rPr lang="uk-UA" b="1" dirty="0"/>
              <a:t>Постійність:</a:t>
            </a:r>
            <a:r>
              <a:rPr lang="uk-UA" dirty="0"/>
              <a:t> об’єктно-орієнтовані бази даних гарантують, що об’єкти в базі даних можна отримати пізніше без будь-яких змін у їх стані та зв’язках.</a:t>
            </a:r>
          </a:p>
          <a:p>
            <a:r>
              <a:rPr lang="uk-UA" b="1" dirty="0"/>
              <a:t>Запити:</a:t>
            </a:r>
            <a:r>
              <a:rPr lang="uk-UA" dirty="0"/>
              <a:t> Об’єктно-орієнтовані системи управління базами даних (</a:t>
            </a:r>
            <a:r>
              <a:rPr lang="en-US" dirty="0"/>
              <a:t>OODBMS) </a:t>
            </a:r>
            <a:r>
              <a:rPr lang="uk-UA" dirty="0"/>
              <a:t>зазвичай включають мови запитів, які дозволяють використовувати об’єктно-орієнтовані ідеї.</a:t>
            </a:r>
          </a:p>
          <a:p>
            <a:r>
              <a:rPr lang="uk-UA" b="1" dirty="0"/>
              <a:t>Застосування об'єктно-орієнтованих баз даних</a:t>
            </a:r>
          </a:p>
          <a:p>
            <a:r>
              <a:rPr lang="uk-UA" b="1" dirty="0"/>
              <a:t>Автоматизоване проектування </a:t>
            </a:r>
            <a:r>
              <a:rPr lang="uk-UA" dirty="0"/>
              <a:t>(САПР): </a:t>
            </a:r>
            <a:r>
              <a:rPr lang="en-US" dirty="0"/>
              <a:t>OODBMS </a:t>
            </a:r>
            <a:r>
              <a:rPr lang="uk-UA" dirty="0"/>
              <a:t>використовуються в системах САПР для зберігання складних 3</a:t>
            </a:r>
            <a:r>
              <a:rPr lang="en-US" dirty="0"/>
              <a:t>D-</a:t>
            </a:r>
            <a:r>
              <a:rPr lang="uk-UA" dirty="0"/>
              <a:t>моделей, їхніх атрибутів і </a:t>
            </a:r>
            <a:r>
              <a:rPr lang="uk-UA" dirty="0" err="1"/>
              <a:t>зв’язків</a:t>
            </a:r>
            <a:r>
              <a:rPr lang="uk-UA" dirty="0"/>
              <a:t>.</a:t>
            </a:r>
          </a:p>
          <a:p>
            <a:r>
              <a:rPr lang="uk-UA" b="1" dirty="0"/>
              <a:t>Веб-додатки:</a:t>
            </a:r>
            <a:r>
              <a:rPr lang="uk-UA" dirty="0"/>
              <a:t> </a:t>
            </a:r>
            <a:r>
              <a:rPr lang="en-US" dirty="0"/>
              <a:t>OODBMS </a:t>
            </a:r>
            <a:r>
              <a:rPr lang="uk-UA" dirty="0"/>
              <a:t>можна використовувати у веб-додатках для зберігання та керування об’єктно-орієнтованими моделями даних.</a:t>
            </a:r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E329-BE31-4A2A-8383-FBB7D402803C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5780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Нереляційні бази даних або бази даних </a:t>
            </a:r>
            <a:r>
              <a:rPr lang="en-US" dirty="0"/>
              <a:t>NoSQL — </a:t>
            </a:r>
            <a:r>
              <a:rPr lang="uk-UA" dirty="0"/>
              <a:t>це системи керування базами даних, які забезпечують гнучкі моделі даних і механізми зберігання, відмінні від традиційних реляційних баз даних.</a:t>
            </a:r>
          </a:p>
          <a:p>
            <a:endParaRPr lang="uk-UA" dirty="0"/>
          </a:p>
          <a:p>
            <a:r>
              <a:rPr lang="uk-UA" b="1" dirty="0"/>
              <a:t>Концепції нереляційної бази даних</a:t>
            </a:r>
          </a:p>
          <a:p>
            <a:endParaRPr lang="uk-UA" dirty="0"/>
          </a:p>
          <a:p>
            <a:r>
              <a:rPr lang="uk-UA" b="1" dirty="0"/>
              <a:t>Гнучкі моделі даних: </a:t>
            </a:r>
            <a:r>
              <a:rPr lang="uk-UA" dirty="0"/>
              <a:t>Бази даних </a:t>
            </a:r>
            <a:r>
              <a:rPr lang="en-US" dirty="0"/>
              <a:t>NoSQL </a:t>
            </a:r>
            <a:r>
              <a:rPr lang="uk-UA" dirty="0"/>
              <a:t>дозволяють створювати гнучкі моделі, які вміщують неструктуровані, </a:t>
            </a:r>
            <a:r>
              <a:rPr lang="uk-UA" dirty="0" err="1"/>
              <a:t>напівструктуровані</a:t>
            </a:r>
            <a:r>
              <a:rPr lang="uk-UA" dirty="0"/>
              <a:t> та структуровані дані. Вони призначені для роботи з великими обсягами даних, не турбуючись про різні формати об’єктів.</a:t>
            </a:r>
          </a:p>
          <a:p>
            <a:r>
              <a:rPr lang="uk-UA" b="1" dirty="0"/>
              <a:t>Масштабованість і продуктивність: </a:t>
            </a:r>
            <a:r>
              <a:rPr lang="uk-UA" dirty="0"/>
              <a:t>Бази даних </a:t>
            </a:r>
            <a:r>
              <a:rPr lang="en-US" dirty="0"/>
              <a:t>NoSQL </a:t>
            </a:r>
            <a:r>
              <a:rPr lang="uk-UA" dirty="0"/>
              <a:t>розроблені для горизонтальної масштабованості, тобто вони можуть обробляти збільшення обсягів даних шляхом розподілу даних між кількома серверами або вузлами. Це забезпечує високу масштабованість і продуктивність при обробці великих даних і додатках з великим трафіком.</a:t>
            </a:r>
          </a:p>
          <a:p>
            <a:r>
              <a:rPr lang="uk-UA" b="1" dirty="0" err="1"/>
              <a:t>Безсхемна</a:t>
            </a:r>
            <a:r>
              <a:rPr lang="uk-UA" b="1" dirty="0"/>
              <a:t> або динамічна схема: </a:t>
            </a:r>
            <a:r>
              <a:rPr lang="uk-UA" dirty="0"/>
              <a:t>на відміну від реляційних баз даних, які вимагають попередньо визначених схем, бази даних </a:t>
            </a:r>
            <a:r>
              <a:rPr lang="en-US" dirty="0"/>
              <a:t>NoSQL </a:t>
            </a:r>
            <a:r>
              <a:rPr lang="uk-UA" dirty="0"/>
              <a:t>є </a:t>
            </a:r>
            <a:r>
              <a:rPr lang="uk-UA" dirty="0" err="1"/>
              <a:t>безсхемними</a:t>
            </a:r>
            <a:r>
              <a:rPr lang="uk-UA" dirty="0"/>
              <a:t> або мають динамічну схему. Це означає, що дані можна зберігати без фіксованої структури або попередньо визначеного формату, що дозволяє легко адаптуватись до мінливих вимог до даних.</a:t>
            </a:r>
          </a:p>
          <a:p>
            <a:r>
              <a:rPr lang="uk-UA" b="1" dirty="0"/>
              <a:t>Розповсюдження та реплікація даних: </a:t>
            </a:r>
            <a:r>
              <a:rPr lang="uk-UA" dirty="0"/>
              <a:t>бази даних </a:t>
            </a:r>
            <a:r>
              <a:rPr lang="en-US" dirty="0"/>
              <a:t>NoSQL </a:t>
            </a:r>
            <a:r>
              <a:rPr lang="uk-UA" dirty="0"/>
              <a:t>часто забезпечують вбудовані механізми для розповсюдження та реплікації даних. Це дає змогу розподіляти дані між кількома вузлами для підвищення </a:t>
            </a:r>
            <a:r>
              <a:rPr lang="uk-UA" dirty="0" err="1"/>
              <a:t>відмовостійкості</a:t>
            </a:r>
            <a:r>
              <a:rPr lang="uk-UA" dirty="0"/>
              <a:t>, високої доступності та резервування даних.</a:t>
            </a:r>
          </a:p>
          <a:p>
            <a:endParaRPr lang="uk-UA" dirty="0"/>
          </a:p>
          <a:p>
            <a:r>
              <a:rPr lang="uk-UA" b="1" dirty="0"/>
              <a:t>Застосування нереляційних баз даних</a:t>
            </a:r>
          </a:p>
          <a:p>
            <a:endParaRPr lang="uk-UA" dirty="0"/>
          </a:p>
          <a:p>
            <a:r>
              <a:rPr lang="uk-UA" b="1" dirty="0"/>
              <a:t>Аналітика великих даних</a:t>
            </a:r>
            <a:r>
              <a:rPr lang="uk-UA" dirty="0"/>
              <a:t>. Бази даних </a:t>
            </a:r>
            <a:r>
              <a:rPr lang="en-US" dirty="0"/>
              <a:t>NoSQL </a:t>
            </a:r>
            <a:r>
              <a:rPr lang="uk-UA" dirty="0"/>
              <a:t>зазвичай використовуються на платформах аналітики великих даних для обробки великих обсягів неструктурованих і </a:t>
            </a:r>
            <a:r>
              <a:rPr lang="uk-UA" dirty="0" err="1"/>
              <a:t>напівструктурованих</a:t>
            </a:r>
            <a:r>
              <a:rPr lang="uk-UA" dirty="0"/>
              <a:t> даних.</a:t>
            </a:r>
          </a:p>
          <a:p>
            <a:r>
              <a:rPr lang="uk-UA" b="1" dirty="0"/>
              <a:t>Соціальні медіа та контент</a:t>
            </a:r>
            <a:r>
              <a:rPr lang="uk-UA" dirty="0"/>
              <a:t>, створений користувачами: Бази даних </a:t>
            </a:r>
            <a:r>
              <a:rPr lang="en-US" dirty="0"/>
              <a:t>NoSQL </a:t>
            </a:r>
            <a:r>
              <a:rPr lang="uk-UA" dirty="0"/>
              <a:t>використовуються на платформах і програмах соціальних медіа, які включають контент, створений користувачами.</a:t>
            </a:r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E329-BE31-4A2A-8383-FBB7D402803C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13384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b="1" dirty="0"/>
              <a:t>Локальна база даних </a:t>
            </a:r>
            <a:r>
              <a:rPr lang="uk-UA" dirty="0"/>
              <a:t>відноситься до системи баз даних, яка розміщена та підтримується в приміщеннях організації.</a:t>
            </a:r>
          </a:p>
          <a:p>
            <a:r>
              <a:rPr lang="uk-UA" dirty="0"/>
              <a:t>У цій конфігурації все програмне забезпечення, інфраструктура та адміністрування, необхідні для підтримки бази даних, розташовані локально в фізичних приміщеннях організації.</a:t>
            </a:r>
            <a:endParaRPr lang="en-US" dirty="0"/>
          </a:p>
          <a:p>
            <a:r>
              <a:rPr lang="uk-UA" b="1" dirty="0"/>
              <a:t>Хмарні бази даних </a:t>
            </a:r>
            <a:r>
              <a:rPr lang="uk-UA" dirty="0"/>
              <a:t>— це бази даних, які розміщені та працюють на платформах хмарних обчислень. Ці бази даних забезпечують зберігання, керування та доступ до даних через хмарну інфраструктуру. Ці бази даних усувають потребу в локальному обладнанні та обслуговуванні.</a:t>
            </a:r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E329-BE31-4A2A-8383-FBB7D402803C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6820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b="1" dirty="0"/>
              <a:t>Централізована база даних </a:t>
            </a:r>
            <a:r>
              <a:rPr lang="uk-UA" dirty="0"/>
              <a:t>зберігається та </a:t>
            </a:r>
            <a:r>
              <a:rPr lang="uk-UA" dirty="0" err="1"/>
              <a:t>адмініструється</a:t>
            </a:r>
            <a:r>
              <a:rPr lang="uk-UA" dirty="0"/>
              <a:t> з одного місця. Інформація доступна через мережу. Користувачі та процеси зазвичай мають мережевий доступ до централізованого сховища даних.</a:t>
            </a:r>
          </a:p>
          <a:p>
            <a:r>
              <a:rPr lang="uk-UA" b="1" dirty="0"/>
              <a:t>Ключові характеристики централізованих баз даних</a:t>
            </a:r>
          </a:p>
          <a:p>
            <a:r>
              <a:rPr lang="uk-UA" b="1" dirty="0"/>
              <a:t>Зберігання даних:</a:t>
            </a:r>
            <a:r>
              <a:rPr lang="uk-UA" dirty="0"/>
              <a:t> у централізованій базі даних усі дані зберігаються в одному розташуванні або на сервері, якими зазвичай керує центральний орган чи організація.</a:t>
            </a:r>
          </a:p>
          <a:p>
            <a:r>
              <a:rPr lang="uk-UA" b="1" dirty="0"/>
              <a:t>Доступ до даних: </a:t>
            </a:r>
            <a:r>
              <a:rPr lang="uk-UA" dirty="0"/>
              <a:t>доступ до даних контролюється та управляється центральним органом, що забезпечує послідовність і безпеку.</a:t>
            </a:r>
          </a:p>
          <a:p>
            <a:r>
              <a:rPr lang="uk-UA" b="1" dirty="0"/>
              <a:t>Узгодженість даних</a:t>
            </a:r>
            <a:r>
              <a:rPr lang="uk-UA" dirty="0"/>
              <a:t>. Централізовані бази даних забезпечують надійну узгодженість даних, оскільки всі оновлення та зміни вносяться в одному місці.</a:t>
            </a:r>
          </a:p>
          <a:p>
            <a:r>
              <a:rPr lang="uk-UA" b="1" dirty="0"/>
              <a:t>Керування даними: </a:t>
            </a:r>
            <a:r>
              <a:rPr lang="uk-UA" dirty="0"/>
              <a:t>централізовані бази даних забезпечують централізований інтерфейс для керування даними, включаючи зберігання, пошук і обслуговування даних.</a:t>
            </a:r>
          </a:p>
          <a:p>
            <a:br>
              <a:rPr lang="en-US" dirty="0"/>
            </a:br>
            <a:r>
              <a:rPr lang="uk-UA" b="1" dirty="0"/>
              <a:t>Розподілені бази даних</a:t>
            </a:r>
            <a:r>
              <a:rPr lang="uk-UA" dirty="0"/>
              <a:t> можуть зберігати дані в кількох фізичних місцях. Апаратне забезпечення, що лежить в основі, може сильно відрізнятися і часто розподіляється на декілька </a:t>
            </a:r>
            <a:r>
              <a:rPr lang="uk-UA" dirty="0" err="1"/>
              <a:t>містьсь</a:t>
            </a:r>
            <a:r>
              <a:rPr lang="uk-UA" dirty="0"/>
              <a:t>. Однак користувачі та процеси відчувають бездоганну роботу з даними завдяки єдиному інтерфейсу бази даних.</a:t>
            </a:r>
          </a:p>
          <a:p>
            <a:r>
              <a:rPr lang="uk-UA" b="1" dirty="0"/>
              <a:t>Ключові характеристики розподілених баз даних</a:t>
            </a:r>
          </a:p>
          <a:p>
            <a:r>
              <a:rPr lang="uk-UA" b="1" dirty="0"/>
              <a:t>Розподіл даних: </a:t>
            </a:r>
            <a:r>
              <a:rPr lang="uk-UA" dirty="0"/>
              <a:t>розподілені бази даних розподіляють дані між кількома серверами або вузлами, що забезпечує масштабованість і покращує продуктивність.</a:t>
            </a:r>
          </a:p>
          <a:p>
            <a:r>
              <a:rPr lang="uk-UA" b="1" dirty="0"/>
              <a:t>Реплікація даних: </a:t>
            </a:r>
            <a:r>
              <a:rPr lang="uk-UA" dirty="0"/>
              <a:t>реплікація даних часто використовується в розподілених базах даних, де дані дублюються на кількох серверах для підвищення </a:t>
            </a:r>
            <a:r>
              <a:rPr lang="uk-UA" dirty="0" err="1"/>
              <a:t>відмовостійкості</a:t>
            </a:r>
            <a:r>
              <a:rPr lang="uk-UA" dirty="0"/>
              <a:t> та доступності.</a:t>
            </a:r>
          </a:p>
          <a:p>
            <a:r>
              <a:rPr lang="uk-UA" b="1" dirty="0"/>
              <a:t>Узгодженість даних:</a:t>
            </a:r>
            <a:r>
              <a:rPr lang="uk-UA" dirty="0"/>
              <a:t> ці бази даних розгортають різні механізми, такі як розподілені транзакції та консенсусні протоколи, для підтримки узгодженості даних у розподіленому середовищі.</a:t>
            </a:r>
          </a:p>
          <a:p>
            <a:r>
              <a:rPr lang="uk-UA" b="1" dirty="0"/>
              <a:t>Поділ даних:</a:t>
            </a:r>
            <a:r>
              <a:rPr lang="uk-UA" dirty="0"/>
              <a:t> у розподілених базах даних використовуються методи поділу даних для розподілу даних між декількома серверами, що забезпечує паралельну обробку та ефективний пошук даних.</a:t>
            </a:r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E329-BE31-4A2A-8383-FBB7D402803C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480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У галузі науки про дані існують два типи систем обробки даних: онлайн-аналітична обробка (</a:t>
            </a:r>
            <a:r>
              <a:rPr lang="en-US" dirty="0"/>
              <a:t>OLAP) </a:t>
            </a:r>
            <a:r>
              <a:rPr lang="uk-UA" dirty="0"/>
              <a:t>і онлайн-обробка транзакцій (</a:t>
            </a:r>
            <a:r>
              <a:rPr lang="en-US" dirty="0"/>
              <a:t>OLTP). </a:t>
            </a:r>
            <a:r>
              <a:rPr lang="uk-UA" dirty="0"/>
              <a:t>Основна відмінність полягає в тому, що один використовує дані для отримання цінної інформації, тоді як інший є суто операційним. Проте є значущі способи використання обох систем для вирішення проблем з даними. Питання полягає не в тому, який вибрати, а в тому, як найкраще використовувати обидва типи обробки для вашої ситуації.</a:t>
            </a:r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E329-BE31-4A2A-8383-FBB7D402803C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81533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C4F21F-8A3E-4AC3-898A-F6CD32278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DA1EC8F9-3C62-4490-A57D-060AAC845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C024FB32-B6CE-431E-A6BE-BD933504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E41B3-02C0-4E13-9AA6-BD4D9958715B}" type="datetimeFigureOut">
              <a:rPr lang="uk-UA" smtClean="0"/>
              <a:t>19.03.2024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46BC79B3-C9E1-435C-81EE-C7F209A5D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8FCDFE00-29FC-429C-904A-0B012F011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08E66-4F51-4031-B28E-6A10B11B5A0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79535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137E85-373C-4F0B-B370-C0083C0CB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DE3EE899-E04A-4865-B162-6686FE7B8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7AB75153-B7E0-41F8-9C6A-19BF2C811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E41B3-02C0-4E13-9AA6-BD4D9958715B}" type="datetimeFigureOut">
              <a:rPr lang="uk-UA" smtClean="0"/>
              <a:t>19.03.2024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BC496AF7-1655-4327-A5BC-CEF36187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9ED81D5C-065D-48AC-AF60-80ABCF3C9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08E66-4F51-4031-B28E-6A10B11B5A0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8373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>
            <a:extLst>
              <a:ext uri="{FF2B5EF4-FFF2-40B4-BE49-F238E27FC236}">
                <a16:creationId xmlns:a16="http://schemas.microsoft.com/office/drawing/2014/main" id="{75F7170E-FB10-4638-A019-B9E686BB88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84F2B103-A22C-4090-9833-DDEBECBC7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95DE072E-C801-49EC-8B6E-002E373F7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E41B3-02C0-4E13-9AA6-BD4D9958715B}" type="datetimeFigureOut">
              <a:rPr lang="uk-UA" smtClean="0"/>
              <a:t>19.03.2024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20535506-6EC9-43D3-A1F6-2244054E1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94046C18-C8F7-483E-9331-44748364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08E66-4F51-4031-B28E-6A10B11B5A0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84069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F95857-0D25-44C8-A2C7-06B381EC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C7183BFC-19CF-40EA-AFF3-D02F1C597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7CF8DD03-DA12-4C9B-8F95-AA25679CC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E41B3-02C0-4E13-9AA6-BD4D9958715B}" type="datetimeFigureOut">
              <a:rPr lang="uk-UA" smtClean="0"/>
              <a:t>19.03.2024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F0CF2E63-9F63-4B4B-B40B-A6563752A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401E3AC4-F3F3-4CAF-9636-6E68B78A9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08E66-4F51-4031-B28E-6A10B11B5A0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4800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17F6EC-E66E-4592-AEB0-07A630E98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29FD417E-DAD5-405C-A9F5-9A1A02207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6454E872-8C9A-45EB-9DE9-56F00455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E41B3-02C0-4E13-9AA6-BD4D9958715B}" type="datetimeFigureOut">
              <a:rPr lang="uk-UA" smtClean="0"/>
              <a:t>19.03.2024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72ED76EC-72A2-48AD-B17D-C54E13B34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5E3E703F-4385-4A3C-B786-E579E39E8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08E66-4F51-4031-B28E-6A10B11B5A0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2964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59C28-76E4-4A2D-98A4-2795FF5AC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CD8486F-8955-480E-9CF9-DC471C1DA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B1BFC254-159A-4C7C-AB6A-3E81FB071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81804EE6-4635-4ABD-A6D5-6C84E2340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E41B3-02C0-4E13-9AA6-BD4D9958715B}" type="datetimeFigureOut">
              <a:rPr lang="uk-UA" smtClean="0"/>
              <a:t>19.03.2024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4C960B1B-93C8-44A6-A86E-8DA8ED5CC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DCD44E3E-CDC3-4564-95D5-85608609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08E66-4F51-4031-B28E-6A10B11B5A0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74269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7A8287-5164-4E2A-91B0-39DE1628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A31DF785-5921-4CBD-B579-4DD3B780D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2C16979D-B871-4E25-87E5-AB6760404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70AC61AF-CAEE-4B19-A16E-3C7C45787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2B9FE737-2B34-4471-A1FF-E3D676CE1F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7" name="Місце для дати 6">
            <a:extLst>
              <a:ext uri="{FF2B5EF4-FFF2-40B4-BE49-F238E27FC236}">
                <a16:creationId xmlns:a16="http://schemas.microsoft.com/office/drawing/2014/main" id="{D032D9A9-A2C5-4868-A820-A3C9865E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E41B3-02C0-4E13-9AA6-BD4D9958715B}" type="datetimeFigureOut">
              <a:rPr lang="uk-UA" smtClean="0"/>
              <a:t>19.03.2024</a:t>
            </a:fld>
            <a:endParaRPr lang="uk-UA"/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5AFC0D29-9773-4720-BD6D-E4F46F0C8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F6F7C3C0-EB45-4886-8FCF-D97FDB84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08E66-4F51-4031-B28E-6A10B11B5A0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22203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A618AF-B9C1-49FB-80B4-46B037B4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CABA9A12-E4C1-4CBA-BAAC-5C46855B7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E41B3-02C0-4E13-9AA6-BD4D9958715B}" type="datetimeFigureOut">
              <a:rPr lang="uk-UA" smtClean="0"/>
              <a:t>19.03.2024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49FC1A42-48DC-4B65-8650-E37AE1113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42B9A5B3-7D3C-4CEA-B509-F4524F245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08E66-4F51-4031-B28E-6A10B11B5A0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762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>
            <a:extLst>
              <a:ext uri="{FF2B5EF4-FFF2-40B4-BE49-F238E27FC236}">
                <a16:creationId xmlns:a16="http://schemas.microsoft.com/office/drawing/2014/main" id="{B66610CA-B52B-44ED-8D30-D5A6F13EF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E41B3-02C0-4E13-9AA6-BD4D9958715B}" type="datetimeFigureOut">
              <a:rPr lang="uk-UA" smtClean="0"/>
              <a:t>19.03.2024</a:t>
            </a:fld>
            <a:endParaRPr lang="uk-UA"/>
          </a:p>
        </p:txBody>
      </p:sp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08E82935-E2FB-4192-B245-10E320EF2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AC777CA1-7819-4445-BF23-9D28183F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08E66-4F51-4031-B28E-6A10B11B5A0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7286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136B0A-9485-4F8B-8010-52A2C33C7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477E6ED5-C555-41BB-8481-4A953B1EB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2C4D2212-5498-4278-80E9-34C4E3B8F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9EEDCDEE-BB3C-49F9-B2E3-3D66673DD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E41B3-02C0-4E13-9AA6-BD4D9958715B}" type="datetimeFigureOut">
              <a:rPr lang="uk-UA" smtClean="0"/>
              <a:t>19.03.2024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E3FD20A0-272E-4F3C-955C-C6C42DA41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E9A6E3B7-9549-492C-9A9C-7D943746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08E66-4F51-4031-B28E-6A10B11B5A0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6540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AE6A38-F5FD-43A0-A419-56EEFC8D8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69A98A81-0B2C-4ED8-9E99-B8673C07F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FB197E08-7FFE-4E05-BE70-434248BCF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Відредагуйте стиль зразка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F9C97151-6183-44A0-9052-D9F334C5D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E41B3-02C0-4E13-9AA6-BD4D9958715B}" type="datetimeFigureOut">
              <a:rPr lang="uk-UA" smtClean="0"/>
              <a:t>19.03.2024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EDA54632-9E02-4990-8CE7-7C835ECA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391BC773-A5D0-4911-BEBF-B21D2BE8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08E66-4F51-4031-B28E-6A10B11B5A0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70699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23D92A42-F33F-4695-A414-4098298A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1B410A26-0119-46B9-98C2-C273D8009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Відредагуйте стиль зразка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F61FECA8-C57B-4937-A9C5-7A0CBDF1D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E41B3-02C0-4E13-9AA6-BD4D9958715B}" type="datetimeFigureOut">
              <a:rPr lang="uk-UA" smtClean="0"/>
              <a:t>19.03.2024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20396253-A3BA-4FEF-94A3-6F74D4D7B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BA347D0C-9749-4AAC-93E2-160A051EC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08E66-4F51-4031-B28E-6A10B11B5A0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452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Everything you need to know about databases - Zeenea">
            <a:extLst>
              <a:ext uri="{FF2B5EF4-FFF2-40B4-BE49-F238E27FC236}">
                <a16:creationId xmlns:a16="http://schemas.microsoft.com/office/drawing/2014/main" id="{8FC56AC6-8B8A-4F87-BE0D-DBE14FA562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6E28C22B-E401-4A26-9F1E-0811BF2A63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39B77C7-5229-4C76-B7E8-45F7AA83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87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24178"/>
            </a:gs>
            <a:gs pos="50000">
              <a:srgbClr val="140E4A"/>
            </a:gs>
          </a:gsLst>
          <a:lin ang="13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D75DB04-7F8C-4B16-95EE-7D5CC52CBF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15"/>
          <a:stretch/>
        </p:blipFill>
        <p:spPr>
          <a:xfrm>
            <a:off x="985261" y="577121"/>
            <a:ext cx="10221478" cy="6280879"/>
          </a:xfrm>
          <a:prstGeom prst="rect">
            <a:avLst/>
          </a:prstGeom>
          <a:effectLst>
            <a:softEdge rad="0"/>
          </a:effectLst>
        </p:spPr>
      </p:pic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7D0EEE18-4653-4967-AC93-5DCE15260784}"/>
              </a:ext>
            </a:extLst>
          </p:cNvPr>
          <p:cNvSpPr/>
          <p:nvPr/>
        </p:nvSpPr>
        <p:spPr>
          <a:xfrm>
            <a:off x="1871189" y="192400"/>
            <a:ext cx="84496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lix"/>
              </a:rPr>
              <a:t>Databases Based on Location Types</a:t>
            </a:r>
          </a:p>
        </p:txBody>
      </p:sp>
    </p:spTree>
    <p:extLst>
      <p:ext uri="{BB962C8B-B14F-4D97-AF65-F5344CB8AC3E}">
        <p14:creationId xmlns:p14="http://schemas.microsoft.com/office/powerpoint/2010/main" val="831118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9C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70A8B7-B6E2-4002-B0ED-C05313C45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1" y="0"/>
            <a:ext cx="121965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43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C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6CFB8D2-FB2D-4DC1-B9CC-217FB8393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25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7FF34D8-3312-4BBC-B902-E04965FD83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151"/>
          <a:stretch/>
        </p:blipFill>
        <p:spPr>
          <a:xfrm>
            <a:off x="1319123" y="1551482"/>
            <a:ext cx="10872877" cy="530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34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A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148197E-5F07-4D2F-A6B0-A9A4F8614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108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73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A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687DA2B9-287C-4118-B7B9-F6582D51958D}"/>
              </a:ext>
            </a:extLst>
          </p:cNvPr>
          <p:cNvSpPr/>
          <p:nvPr/>
        </p:nvSpPr>
        <p:spPr>
          <a:xfrm>
            <a:off x="1713175" y="456163"/>
            <a:ext cx="87656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r(--font-family-primary)"/>
              </a:rPr>
              <a:t>OpenSearch Architecture and Components </a:t>
            </a:r>
            <a:endParaRPr lang="en-US" sz="6000" b="1" i="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ar(--font-family-primar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09FA7-F84D-43EA-A7A8-1028A475C870}"/>
              </a:ext>
            </a:extLst>
          </p:cNvPr>
          <p:cNvSpPr txBox="1"/>
          <p:nvPr/>
        </p:nvSpPr>
        <p:spPr>
          <a:xfrm>
            <a:off x="974361" y="2634521"/>
            <a:ext cx="512163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Clusters and Nodes</a:t>
            </a:r>
            <a:br>
              <a:rPr lang="en-US" sz="2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Indexes and Documents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Coordinating Nodes and </a:t>
            </a:r>
            <a:r>
              <a:rPr lang="en-US" sz="28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Sharding</a:t>
            </a:r>
            <a:endParaRPr lang="en-US" sz="2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Engine and Data Store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Visualization and User Interface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146AB3-425B-4309-98A7-2159FF54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096" y="2395155"/>
            <a:ext cx="5896130" cy="3267161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785325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277DF4-0DC4-4EF3-824C-560308196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" y="0"/>
            <a:ext cx="12189023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2A493-A494-4D44-A03A-04CCA37F6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886" y="365125"/>
            <a:ext cx="4761914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is Database?</a:t>
            </a:r>
            <a:endParaRPr lang="uk-UA" b="1" dirty="0">
              <a:solidFill>
                <a:schemeClr val="bg1"/>
              </a:solidFill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A5AF3D5-BBC4-432D-B111-270077345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1886" y="1690688"/>
            <a:ext cx="5379720" cy="435133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 database is an organized collection of data stored in a computer system and usually controlled by a database management system (DBMS).</a:t>
            </a:r>
            <a:endParaRPr lang="uk-U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52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D79475F-178D-4BC0-9587-234E02854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423" y="1249805"/>
            <a:ext cx="8264577" cy="464882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E202D2-9D54-456E-BD50-CEC42D6EE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50058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Distinguishing Features of Databases</a:t>
            </a:r>
            <a:endParaRPr lang="uk-UA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C6E27F71-E547-4FAE-8E11-7EDF6BCFD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8721"/>
            <a:ext cx="10515600" cy="4228242"/>
          </a:xfrm>
        </p:spPr>
        <p:txBody>
          <a:bodyPr/>
          <a:lstStyle/>
          <a:p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Organization</a:t>
            </a:r>
          </a:p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Management</a:t>
            </a:r>
          </a:p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Integrity</a:t>
            </a:r>
          </a:p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Relationships</a:t>
            </a:r>
          </a:p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Security</a:t>
            </a:r>
          </a:p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3387889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FDCD2A-A7CD-42D8-9091-542852BF8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1D837C-C805-46E5-B913-7EAC5955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48532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Different Types of Databases</a:t>
            </a:r>
            <a:endParaRPr lang="uk-UA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A3B7664-280C-4411-8C12-1567CC4FF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 on: Model</a:t>
            </a:r>
          </a:p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 on: Hosting</a:t>
            </a:r>
          </a:p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 on: Location</a:t>
            </a:r>
          </a:p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 on: Design</a:t>
            </a:r>
          </a:p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 on: Processing Capacity</a:t>
            </a:r>
          </a:p>
        </p:txBody>
      </p:sp>
    </p:spTree>
    <p:extLst>
      <p:ext uri="{BB962C8B-B14F-4D97-AF65-F5344CB8AC3E}">
        <p14:creationId xmlns:p14="http://schemas.microsoft.com/office/powerpoint/2010/main" val="4221122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0E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11AE889-82DB-4023-BA44-99F6113FA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99283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Databases based on Model types</a:t>
            </a:r>
            <a:endParaRPr lang="uk-UA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0891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9336F"/>
            </a:gs>
            <a:gs pos="43000">
              <a:srgbClr val="140E4A"/>
            </a:gs>
          </a:gsLst>
          <a:lin ang="12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4D4702-3506-4524-8320-50F7B22EF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" b="8197"/>
          <a:stretch/>
        </p:blipFill>
        <p:spPr>
          <a:xfrm>
            <a:off x="987760" y="281065"/>
            <a:ext cx="10216480" cy="629586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289954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24178"/>
            </a:gs>
            <a:gs pos="43000">
              <a:srgbClr val="140E4A"/>
            </a:gs>
          </a:gsLst>
          <a:lin ang="12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2791B3-FBDF-4122-9DFB-6D34D868EE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987551" y="0"/>
            <a:ext cx="10216897" cy="6858000"/>
          </a:xfrm>
          <a:prstGeom prst="rect">
            <a:avLst/>
          </a:prstGeom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3718497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24178"/>
            </a:gs>
            <a:gs pos="43000">
              <a:srgbClr val="140E4A"/>
            </a:gs>
          </a:gsLst>
          <a:lin ang="12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E63915A-BE77-409C-B9BD-49BC6EE8F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261" y="0"/>
            <a:ext cx="10221478" cy="6858000"/>
          </a:xfrm>
          <a:prstGeom prst="rect">
            <a:avLst/>
          </a:prstGeom>
          <a:effectLst>
            <a:softEdge rad="292100"/>
          </a:effectLst>
        </p:spPr>
      </p:pic>
    </p:spTree>
    <p:extLst>
      <p:ext uri="{BB962C8B-B14F-4D97-AF65-F5344CB8AC3E}">
        <p14:creationId xmlns:p14="http://schemas.microsoft.com/office/powerpoint/2010/main" val="840806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24178"/>
            </a:gs>
            <a:gs pos="44000">
              <a:srgbClr val="140E4A"/>
            </a:gs>
          </a:gsLst>
          <a:lin ang="12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534F7A-596C-4F44-BA26-9A449063C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261" y="0"/>
            <a:ext cx="10221478" cy="6858000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D4AE1D9F-8EA7-4934-B5C3-CDE8F6770383}"/>
              </a:ext>
            </a:extLst>
          </p:cNvPr>
          <p:cNvSpPr/>
          <p:nvPr/>
        </p:nvSpPr>
        <p:spPr>
          <a:xfrm>
            <a:off x="2708438" y="231310"/>
            <a:ext cx="67751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i="0" dirty="0">
                <a:solidFill>
                  <a:schemeClr val="bg1"/>
                </a:solidFill>
                <a:effectLst/>
                <a:latin typeface="hellix"/>
              </a:rPr>
              <a:t>Databases Based on Hosting</a:t>
            </a:r>
          </a:p>
        </p:txBody>
      </p:sp>
    </p:spTree>
    <p:extLst>
      <p:ext uri="{BB962C8B-B14F-4D97-AF65-F5344CB8AC3E}">
        <p14:creationId xmlns:p14="http://schemas.microsoft.com/office/powerpoint/2010/main" val="26228823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</TotalTime>
  <Words>2126</Words>
  <Application>Microsoft Office PowerPoint</Application>
  <PresentationFormat>Широкий екран</PresentationFormat>
  <Paragraphs>107</Paragraphs>
  <Slides>15</Slides>
  <Notes>13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hellix</vt:lpstr>
      <vt:lpstr>var(--font-family-primary)</vt:lpstr>
      <vt:lpstr>Тема Office</vt:lpstr>
      <vt:lpstr>Презентація PowerPoint</vt:lpstr>
      <vt:lpstr>What is Database?</vt:lpstr>
      <vt:lpstr>Distinguishing Features of Databases</vt:lpstr>
      <vt:lpstr>The Different Types of Databases</vt:lpstr>
      <vt:lpstr>Databases based on Model types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</dc:title>
  <dc:creator>Petro</dc:creator>
  <cp:lastModifiedBy>Petro</cp:lastModifiedBy>
  <cp:revision>22</cp:revision>
  <dcterms:created xsi:type="dcterms:W3CDTF">2024-03-18T08:28:24Z</dcterms:created>
  <dcterms:modified xsi:type="dcterms:W3CDTF">2024-03-19T11:12:41Z</dcterms:modified>
</cp:coreProperties>
</file>